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0" r:id="rId3"/>
    <p:sldId id="281" r:id="rId4"/>
    <p:sldId id="305" r:id="rId5"/>
    <p:sldId id="257" r:id="rId6"/>
    <p:sldId id="258" r:id="rId7"/>
    <p:sldId id="261" r:id="rId8"/>
    <p:sldId id="343" r:id="rId9"/>
    <p:sldId id="323" r:id="rId10"/>
    <p:sldId id="325" r:id="rId11"/>
    <p:sldId id="326" r:id="rId12"/>
    <p:sldId id="327" r:id="rId13"/>
    <p:sldId id="332" r:id="rId14"/>
    <p:sldId id="334" r:id="rId15"/>
    <p:sldId id="336" r:id="rId16"/>
    <p:sldId id="282" r:id="rId17"/>
    <p:sldId id="339" r:id="rId18"/>
    <p:sldId id="344" r:id="rId19"/>
    <p:sldId id="271" r:id="rId20"/>
    <p:sldId id="275" r:id="rId21"/>
    <p:sldId id="346" r:id="rId22"/>
    <p:sldId id="316" r:id="rId23"/>
    <p:sldId id="345" r:id="rId24"/>
    <p:sldId id="341" r:id="rId25"/>
    <p:sldId id="295" r:id="rId2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1F518-7A2E-45AA-83B8-3AEC687668D5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FF993-94BC-4896-B075-7B2B3C91DB6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1574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40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399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378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310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078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095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7319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375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446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667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172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8404A-317D-42A7-9E7A-8634EDAFAF2D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34794-B9DD-4B0D-8F9C-1A7D881FE4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418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/>
              <a:t/>
            </a:r>
            <a:br>
              <a:rPr lang="es-ES_tradnl" b="1" dirty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/>
              <a:t/>
            </a:r>
            <a:br>
              <a:rPr lang="es-ES_tradnl" b="1" dirty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/>
              <a:t/>
            </a:r>
            <a:br>
              <a:rPr lang="es-ES_tradnl" b="1" dirty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sz="4900" b="1" dirty="0" smtClean="0"/>
              <a:t>LA BRECHA DE INFRAESTRUCTURA</a:t>
            </a:r>
            <a:r>
              <a:rPr lang="es-PE" b="1" u="sng" dirty="0"/>
              <a:t/>
            </a:r>
            <a:br>
              <a:rPr lang="es-PE" b="1" u="sng" dirty="0"/>
            </a:br>
            <a:r>
              <a:rPr lang="es-ES_tradnl" b="1" dirty="0"/>
              <a:t> </a:t>
            </a:r>
            <a:r>
              <a:rPr lang="es-PE" b="1" u="sng" dirty="0"/>
              <a:t/>
            </a:r>
            <a:br>
              <a:rPr lang="es-PE" b="1" u="sng" dirty="0"/>
            </a:br>
            <a:r>
              <a:rPr lang="es-ES_tradnl" b="1" dirty="0"/>
              <a:t> </a:t>
            </a:r>
            <a:r>
              <a:rPr lang="es-PE" b="1" u="sng" dirty="0"/>
              <a:t/>
            </a:r>
            <a:br>
              <a:rPr lang="es-PE" b="1" u="sng" dirty="0"/>
            </a:br>
            <a:r>
              <a:rPr lang="es-ES_tradnl" b="1" dirty="0"/>
              <a:t> </a:t>
            </a:r>
            <a:r>
              <a:rPr lang="es-PE" b="1" u="sng" dirty="0" smtClean="0"/>
              <a:t/>
            </a:r>
            <a:br>
              <a:rPr lang="es-PE" b="1" u="sng" dirty="0" smtClean="0"/>
            </a:br>
            <a:r>
              <a:rPr lang="es-PE" b="1" u="sng" dirty="0"/>
              <a:t/>
            </a:r>
            <a:br>
              <a:rPr lang="es-PE" b="1" u="sng" dirty="0"/>
            </a:b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5105400"/>
            <a:ext cx="6400800" cy="1752600"/>
          </a:xfrm>
        </p:spPr>
        <p:txBody>
          <a:bodyPr>
            <a:noAutofit/>
          </a:bodyPr>
          <a:lstStyle/>
          <a:p>
            <a:r>
              <a:rPr lang="es-ES_tradnl" b="1" dirty="0">
                <a:solidFill>
                  <a:schemeClr val="tx1"/>
                </a:solidFill>
              </a:rPr>
              <a:t>J</a:t>
            </a:r>
            <a:r>
              <a:rPr lang="es-ES_tradnl" b="1" dirty="0" smtClean="0">
                <a:solidFill>
                  <a:schemeClr val="tx1"/>
                </a:solidFill>
              </a:rPr>
              <a:t>osé Luis Bonifaz</a:t>
            </a:r>
          </a:p>
          <a:p>
            <a:r>
              <a:rPr lang="es-ES_tradnl" b="1" dirty="0" smtClean="0">
                <a:solidFill>
                  <a:schemeClr val="tx1"/>
                </a:solidFill>
              </a:rPr>
              <a:t>5 de Setiembre de 2018</a:t>
            </a:r>
            <a:r>
              <a:rPr lang="es-PE" b="1" dirty="0" smtClean="0">
                <a:solidFill>
                  <a:schemeClr val="tx1"/>
                </a:solidFill>
              </a:rPr>
              <a:t/>
            </a:r>
            <a:br>
              <a:rPr lang="es-PE" b="1" dirty="0" smtClean="0">
                <a:solidFill>
                  <a:schemeClr val="tx1"/>
                </a:solidFill>
              </a:rPr>
            </a:br>
            <a:endParaRPr lang="es-PE" b="1" dirty="0">
              <a:solidFill>
                <a:schemeClr val="tx1"/>
              </a:solidFill>
            </a:endParaRPr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3717925" cy="1722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17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es-PE" sz="2800" b="1" dirty="0"/>
              <a:t>América Latina: composición de la red vial, 2015</a:t>
            </a:r>
            <a:br>
              <a:rPr lang="es-PE" sz="2800" b="1" dirty="0"/>
            </a:br>
            <a:r>
              <a:rPr lang="es-PE" sz="2800" i="1" dirty="0"/>
              <a:t>(En porcentajes de la red total)</a:t>
            </a:r>
            <a:endParaRPr lang="es-PE" sz="2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983" y="2204864"/>
            <a:ext cx="8591793" cy="4032448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7380312" y="3717032"/>
            <a:ext cx="36004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CuadroTexto 2"/>
          <p:cNvSpPr txBox="1"/>
          <p:nvPr/>
        </p:nvSpPr>
        <p:spPr>
          <a:xfrm>
            <a:off x="457200" y="6267609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6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8074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r>
              <a:rPr lang="es-PE" sz="2800" b="1" dirty="0"/>
              <a:t>Evolución de la red ferroviaria total, 2007-2015</a:t>
            </a:r>
            <a:br>
              <a:rPr lang="es-PE" sz="2800" b="1" dirty="0"/>
            </a:br>
            <a:r>
              <a:rPr lang="es-PE" sz="2800" i="1" dirty="0"/>
              <a:t>(En kilómetros y porcentajes)</a:t>
            </a:r>
            <a:endParaRPr lang="es-PE" sz="2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082" y="1916832"/>
            <a:ext cx="8312713" cy="3888432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6516216" y="3645024"/>
            <a:ext cx="792088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/>
          <p:cNvSpPr txBox="1"/>
          <p:nvPr/>
        </p:nvSpPr>
        <p:spPr>
          <a:xfrm>
            <a:off x="457200" y="6267609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7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203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Autofit/>
          </a:bodyPr>
          <a:lstStyle/>
          <a:p>
            <a:r>
              <a:rPr lang="es-PE" sz="2800" b="1" dirty="0"/>
              <a:t>Países de América Latina: proporción de la población con acceso a electricidad, 2014</a:t>
            </a:r>
            <a:br>
              <a:rPr lang="es-PE" sz="2800" b="1" dirty="0"/>
            </a:br>
            <a:r>
              <a:rPr lang="es-PE" sz="2800" i="1" dirty="0"/>
              <a:t>(En porcentajes de la población total)</a:t>
            </a:r>
            <a:endParaRPr lang="es-PE" sz="2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988840"/>
            <a:ext cx="8438843" cy="4536503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3419872" y="4437112"/>
            <a:ext cx="360040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Elipse 5"/>
          <p:cNvSpPr/>
          <p:nvPr/>
        </p:nvSpPr>
        <p:spPr>
          <a:xfrm>
            <a:off x="3419872" y="1844824"/>
            <a:ext cx="36004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Elipse 6"/>
          <p:cNvSpPr/>
          <p:nvPr/>
        </p:nvSpPr>
        <p:spPr>
          <a:xfrm>
            <a:off x="3995936" y="4581128"/>
            <a:ext cx="432048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Elipse 7"/>
          <p:cNvSpPr/>
          <p:nvPr/>
        </p:nvSpPr>
        <p:spPr>
          <a:xfrm>
            <a:off x="4067944" y="1705671"/>
            <a:ext cx="432048" cy="643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/>
          <p:cNvSpPr txBox="1"/>
          <p:nvPr/>
        </p:nvSpPr>
        <p:spPr>
          <a:xfrm>
            <a:off x="457200" y="6474822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10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74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Autofit/>
          </a:bodyPr>
          <a:lstStyle/>
          <a:p>
            <a:r>
              <a:rPr lang="es-PE" sz="2800" b="1" dirty="0"/>
              <a:t>Países de América Latina: proporción de usuarios de Internet respecto a la población, 2010-2015</a:t>
            </a:r>
            <a:br>
              <a:rPr lang="es-PE" sz="2800" b="1" dirty="0"/>
            </a:br>
            <a:r>
              <a:rPr lang="es-PE" sz="2800" i="1" dirty="0"/>
              <a:t>(En porcentajes de la población)</a:t>
            </a:r>
            <a:endParaRPr lang="es-PE" sz="2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410" y="1916832"/>
            <a:ext cx="7949302" cy="4176464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5580112" y="3140968"/>
            <a:ext cx="360040" cy="20882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Elipse 5"/>
          <p:cNvSpPr/>
          <p:nvPr/>
        </p:nvSpPr>
        <p:spPr>
          <a:xfrm>
            <a:off x="4211960" y="4365104"/>
            <a:ext cx="432048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CuadroTexto 6"/>
          <p:cNvSpPr txBox="1"/>
          <p:nvPr/>
        </p:nvSpPr>
        <p:spPr>
          <a:xfrm>
            <a:off x="457200" y="6267609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8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355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Autofit/>
          </a:bodyPr>
          <a:lstStyle/>
          <a:p>
            <a:r>
              <a:rPr lang="es-PE" sz="2400" b="1" dirty="0"/>
              <a:t>Países de América Latina: proporción de la población con acceso a fuentes de agua</a:t>
            </a:r>
            <a:br>
              <a:rPr lang="es-PE" sz="2400" b="1" dirty="0"/>
            </a:br>
            <a:r>
              <a:rPr lang="es-PE" sz="2400" b="1" dirty="0"/>
              <a:t>para consumo mejoradas de tipo al menos básicas, 2015</a:t>
            </a:r>
            <a:br>
              <a:rPr lang="es-PE" sz="2400" b="1" dirty="0"/>
            </a:br>
            <a:r>
              <a:rPr lang="es-PE" sz="2400" i="1" dirty="0"/>
              <a:t>(En porcentajes de la población total de cada país)</a:t>
            </a:r>
            <a:endParaRPr lang="es-PE" sz="24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2406430"/>
            <a:ext cx="8056088" cy="3614858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835696" y="4869160"/>
            <a:ext cx="36004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Elipse 5"/>
          <p:cNvSpPr/>
          <p:nvPr/>
        </p:nvSpPr>
        <p:spPr>
          <a:xfrm>
            <a:off x="1835696" y="2492896"/>
            <a:ext cx="36004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Elipse 6"/>
          <p:cNvSpPr/>
          <p:nvPr/>
        </p:nvSpPr>
        <p:spPr>
          <a:xfrm>
            <a:off x="4932040" y="5013176"/>
            <a:ext cx="504056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Elipse 7"/>
          <p:cNvSpPr/>
          <p:nvPr/>
        </p:nvSpPr>
        <p:spPr>
          <a:xfrm>
            <a:off x="5004048" y="2204864"/>
            <a:ext cx="36004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/>
          <p:cNvSpPr txBox="1"/>
          <p:nvPr/>
        </p:nvSpPr>
        <p:spPr>
          <a:xfrm>
            <a:off x="457200" y="6267609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10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1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Autofit/>
          </a:bodyPr>
          <a:lstStyle/>
          <a:p>
            <a:r>
              <a:rPr lang="es-PE" sz="2400" b="1" dirty="0"/>
              <a:t>Países de América Latina: proporción de la población rural con acceso a fuentes de agua</a:t>
            </a:r>
            <a:br>
              <a:rPr lang="es-PE" sz="2400" b="1" dirty="0"/>
            </a:br>
            <a:r>
              <a:rPr lang="es-PE" sz="2400" b="1" dirty="0"/>
              <a:t>para consumo mejoradas de tipo al menos básicas, 2015</a:t>
            </a:r>
            <a:br>
              <a:rPr lang="es-PE" sz="2400" b="1" dirty="0"/>
            </a:br>
            <a:r>
              <a:rPr lang="es-PE" sz="2400" i="1" dirty="0"/>
              <a:t>(En porcentajes de la población rural de cada país)</a:t>
            </a:r>
            <a:endParaRPr lang="es-PE" sz="24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24"/>
          <a:stretch/>
        </p:blipFill>
        <p:spPr>
          <a:xfrm>
            <a:off x="405037" y="1988840"/>
            <a:ext cx="8491736" cy="4104456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619672" y="4581128"/>
            <a:ext cx="360040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Elipse 5"/>
          <p:cNvSpPr/>
          <p:nvPr/>
        </p:nvSpPr>
        <p:spPr>
          <a:xfrm>
            <a:off x="1619672" y="2276872"/>
            <a:ext cx="432048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Elipse 6"/>
          <p:cNvSpPr/>
          <p:nvPr/>
        </p:nvSpPr>
        <p:spPr>
          <a:xfrm>
            <a:off x="3851920" y="4590078"/>
            <a:ext cx="432048" cy="1503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Elipse 7"/>
          <p:cNvSpPr/>
          <p:nvPr/>
        </p:nvSpPr>
        <p:spPr>
          <a:xfrm>
            <a:off x="3816005" y="2132856"/>
            <a:ext cx="432048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/>
          <p:cNvSpPr txBox="1"/>
          <p:nvPr/>
        </p:nvSpPr>
        <p:spPr>
          <a:xfrm>
            <a:off x="457200" y="6267609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CEPAL</a:t>
            </a:r>
            <a:endParaRPr lang="es-PE" sz="1600" dirty="0"/>
          </a:p>
        </p:txBody>
      </p:sp>
      <p:pic>
        <p:nvPicPr>
          <p:cNvPr id="10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8510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b="1" dirty="0" smtClean="0"/>
              <a:t>3. BRECHA DE INFRAESTRUCTURA</a:t>
            </a:r>
            <a:endParaRPr lang="es-PE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99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Definición de Brecha</a:t>
            </a:r>
            <a:endParaRPr lang="es-PE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E" dirty="0" smtClean="0"/>
              <a:t>Brecha vertical: </a:t>
            </a:r>
            <a:r>
              <a:rPr lang="es-PE" dirty="0" smtClean="0"/>
              <a:t>se </a:t>
            </a:r>
            <a:r>
              <a:rPr lang="es-PE" dirty="0"/>
              <a:t>define con respecto a factores internos del país o </a:t>
            </a:r>
            <a:r>
              <a:rPr lang="es-PE" dirty="0" smtClean="0"/>
              <a:t>la región </a:t>
            </a:r>
            <a:r>
              <a:rPr lang="es-PE" dirty="0"/>
              <a:t>bajo análisis y las diferencias que surgen entre la evolución de la oferta y la </a:t>
            </a:r>
            <a:r>
              <a:rPr lang="es-PE" dirty="0" smtClean="0"/>
              <a:t>demanda interna </a:t>
            </a:r>
            <a:r>
              <a:rPr lang="es-PE" dirty="0"/>
              <a:t>de </a:t>
            </a:r>
            <a:r>
              <a:rPr lang="es-PE" dirty="0" smtClean="0"/>
              <a:t>infraestructura. </a:t>
            </a:r>
            <a:endParaRPr lang="es-PE" dirty="0"/>
          </a:p>
          <a:p>
            <a:r>
              <a:rPr lang="es-PE" dirty="0" smtClean="0"/>
              <a:t>Brecha horizontal: </a:t>
            </a:r>
            <a:r>
              <a:rPr lang="es-PE" dirty="0" smtClean="0"/>
              <a:t>surge </a:t>
            </a:r>
            <a:r>
              <a:rPr lang="es-PE" dirty="0"/>
              <a:t>con relación a algún objetivo determinado, como </a:t>
            </a:r>
            <a:r>
              <a:rPr lang="es-PE" dirty="0" smtClean="0"/>
              <a:t>un nivel </a:t>
            </a:r>
            <a:r>
              <a:rPr lang="es-PE" dirty="0"/>
              <a:t>de cobertura comparada con la existente en otras regiones del mundo.</a:t>
            </a:r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0841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6990" r="1337" b="2551"/>
          <a:stretch/>
        </p:blipFill>
        <p:spPr bwMode="auto">
          <a:xfrm>
            <a:off x="350084" y="1610396"/>
            <a:ext cx="8450484" cy="469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57200" y="4858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5pPr>
            <a:lvl6pPr marL="457113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6pPr>
            <a:lvl7pPr marL="914227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7pPr>
            <a:lvl8pPr marL="1371341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8pPr>
            <a:lvl9pPr marL="1828452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PE" sz="3600" b="1" dirty="0" smtClean="0"/>
              <a:t>Brecha de infraestructura</a:t>
            </a:r>
            <a:r>
              <a:rPr lang="es-PE" sz="3600" b="1" cap="all" dirty="0" smtClean="0"/>
              <a:t>, 2016-2025</a:t>
            </a:r>
            <a:br>
              <a:rPr lang="es-PE" sz="3600" b="1" cap="all" dirty="0" smtClean="0"/>
            </a:br>
            <a:r>
              <a:rPr lang="es-PE" sz="3600" b="1" dirty="0" smtClean="0"/>
              <a:t>(US$ Millones)</a:t>
            </a:r>
            <a:endParaRPr lang="es-PE" sz="36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27017" y="6453336"/>
            <a:ext cx="6301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Fuente: AFIN-Escuela de Gestión Pública–Universidad del Pacífico</a:t>
            </a:r>
            <a:endParaRPr lang="es-PE" dirty="0"/>
          </a:p>
        </p:txBody>
      </p:sp>
      <p:sp>
        <p:nvSpPr>
          <p:cNvPr id="4" name="Elipse 3"/>
          <p:cNvSpPr/>
          <p:nvPr/>
        </p:nvSpPr>
        <p:spPr>
          <a:xfrm>
            <a:off x="927463" y="5799909"/>
            <a:ext cx="1528354" cy="2873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" name="3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927463" y="6087291"/>
            <a:ext cx="1528354" cy="209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129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s-PE" sz="2800" b="1" cap="all" dirty="0"/>
              <a:t>Brecha de </a:t>
            </a:r>
            <a:r>
              <a:rPr lang="es-PE" sz="2800" b="1" cap="all" dirty="0" smtClean="0"/>
              <a:t>infraestructura, 2016-2025</a:t>
            </a:r>
            <a:br>
              <a:rPr lang="es-PE" sz="2800" b="1" cap="all" dirty="0" smtClean="0"/>
            </a:br>
            <a:r>
              <a:rPr lang="es-PE" sz="2800" b="1" dirty="0" smtClean="0"/>
              <a:t>(US$ Millones)</a:t>
            </a:r>
            <a:endParaRPr lang="es-PE" sz="28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60854"/>
              </p:ext>
            </p:extLst>
          </p:nvPr>
        </p:nvGraphicFramePr>
        <p:xfrm>
          <a:off x="2339752" y="1556790"/>
          <a:ext cx="3960440" cy="5184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Agua y Saneamiento /1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12,252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 1.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Acceso a Agua Potable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2,629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2.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Acceso a Saneamiento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9,623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Telecomunicaciones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27,036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3.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Suscriptores a telefonía móvil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6,884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4.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Suscriptores de banda ancha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20,151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Transporte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57,499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5.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Kilómetros de vía férrea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16,983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6.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Kilómetros de vía pavimentada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31,850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7.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Aeropuertos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2,378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 8. 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Puertos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6,287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Energía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30,775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9.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Electricidad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30,775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Salud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18,944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10.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Camas de hospital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18,944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Educación 2/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4,568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11.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Matrícula Inicial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1,621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362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12.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Matrícula primaria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274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13.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Matrícula secundaria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2,672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Hidráulica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8,476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203"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 14.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Tierra irrigada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8,476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203">
                <a:tc gridSpan="2"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solidFill>
                            <a:schemeClr val="tx1"/>
                          </a:solidFill>
                          <a:effectLst/>
                        </a:rPr>
                        <a:t>159,549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6372200" y="1836107"/>
            <a:ext cx="1800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1/ La brecha de agua y saneamiento sólo considera acceso al servicio, no mejoras en las conexiones ya existentes ni tratamiento de aguas residuales.</a:t>
            </a:r>
          </a:p>
          <a:p>
            <a:r>
              <a:rPr lang="es-PE" sz="1400" dirty="0"/>
              <a:t>2/ La brecha de educación contempla únicamente incrementos en la cobertura. No toma en consideración adecuación funcional de los colegios, rehabilitación, o reforzamiento antisísmico.</a:t>
            </a:r>
          </a:p>
          <a:p>
            <a:r>
              <a:rPr lang="es-PE" sz="1400" dirty="0"/>
              <a:t>Elaboración propia.</a:t>
            </a:r>
          </a:p>
        </p:txBody>
      </p:sp>
      <p:pic>
        <p:nvPicPr>
          <p:cNvPr id="5" name="4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5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INDICE</a:t>
            </a:r>
            <a:endParaRPr lang="es-P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PE" dirty="0" smtClean="0"/>
              <a:t>Introducción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/>
              <a:t>Situación </a:t>
            </a:r>
            <a:r>
              <a:rPr lang="es-PE" dirty="0" smtClean="0"/>
              <a:t>Perú vs América Latina</a:t>
            </a:r>
            <a:endParaRPr lang="es-PE" dirty="0"/>
          </a:p>
          <a:p>
            <a:pPr marL="514350" indent="-514350">
              <a:buFont typeface="+mj-lt"/>
              <a:buAutoNum type="arabicPeriod"/>
            </a:pPr>
            <a:r>
              <a:rPr lang="es-PE" dirty="0" smtClean="0"/>
              <a:t>Brecha de Infraestructura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 smtClean="0"/>
              <a:t>Situación actual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 smtClean="0"/>
              <a:t>Conclusiones y recomendaciones</a:t>
            </a:r>
          </a:p>
          <a:p>
            <a:endParaRPr lang="es-PE" dirty="0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05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Autofit/>
          </a:bodyPr>
          <a:lstStyle/>
          <a:p>
            <a:pPr hangingPunct="0"/>
            <a:r>
              <a:rPr lang="es-PE" sz="2800" b="1" dirty="0" smtClean="0"/>
              <a:t>COSTO </a:t>
            </a:r>
            <a:r>
              <a:rPr lang="es-PE" sz="2800" b="1" dirty="0"/>
              <a:t>DEL CIERRE DE LA BRECHA DE INFRAESTRUCTURA, 2016-2025</a:t>
            </a:r>
            <a:r>
              <a:rPr lang="es-PE" sz="2800" dirty="0"/>
              <a:t/>
            </a:r>
            <a:br>
              <a:rPr lang="es-PE" sz="2800" dirty="0"/>
            </a:br>
            <a:r>
              <a:rPr lang="es-PE" sz="2800" b="1" dirty="0"/>
              <a:t>(% del PBI</a:t>
            </a:r>
            <a:r>
              <a:rPr lang="es-PE" sz="2800" b="1" dirty="0" smtClean="0"/>
              <a:t>)</a:t>
            </a:r>
            <a:endParaRPr lang="es-PE" sz="28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696743" cy="403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CuadroTexto"/>
          <p:cNvSpPr txBox="1"/>
          <p:nvPr/>
        </p:nvSpPr>
        <p:spPr>
          <a:xfrm>
            <a:off x="1475656" y="6309320"/>
            <a:ext cx="1545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 smtClean="0"/>
              <a:t>Fuente:  EGP-UP</a:t>
            </a:r>
            <a:endParaRPr lang="es-PE" sz="1600" dirty="0"/>
          </a:p>
        </p:txBody>
      </p:sp>
      <p:sp>
        <p:nvSpPr>
          <p:cNvPr id="6" name="Elipse 5"/>
          <p:cNvSpPr/>
          <p:nvPr/>
        </p:nvSpPr>
        <p:spPr>
          <a:xfrm>
            <a:off x="7164288" y="3284984"/>
            <a:ext cx="576064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594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2920" y="53414"/>
            <a:ext cx="8229600" cy="1143000"/>
          </a:xfrm>
        </p:spPr>
        <p:txBody>
          <a:bodyPr/>
          <a:lstStyle/>
          <a:p>
            <a:r>
              <a:rPr lang="es-PE" b="1" dirty="0" smtClean="0"/>
              <a:t>Avances </a:t>
            </a:r>
            <a:r>
              <a:rPr lang="es-PE" b="1" dirty="0" smtClean="0"/>
              <a:t>de la Reconstrucción</a:t>
            </a:r>
            <a:endParaRPr lang="es-PE" b="1" dirty="0"/>
          </a:p>
        </p:txBody>
      </p:sp>
      <p:pic>
        <p:nvPicPr>
          <p:cNvPr id="1026" name="Picture 2" descr="https://blogs.gestion.pe/innovacion-sinergias-y-crecimiento/wp-content/uploads/sites/158/2018/06/PIRCC-150518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362"/>
            <a:ext cx="9143999" cy="541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4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733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E" b="1" dirty="0" smtClean="0"/>
              <a:t>4. SITUACIÓN ACTUAL </a:t>
            </a:r>
            <a:endParaRPr lang="es-PE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45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3200" b="1" dirty="0" smtClean="0"/>
              <a:t>Evolución de Proyectos APP Adjudicados</a:t>
            </a:r>
            <a:r>
              <a:rPr lang="es-ES" sz="3200" b="1" cap="all" dirty="0" smtClean="0"/>
              <a:t/>
            </a:r>
            <a:br>
              <a:rPr lang="es-ES" sz="3200" b="1" cap="all" dirty="0" smtClean="0"/>
            </a:br>
            <a:r>
              <a:rPr lang="es-ES" sz="3200" b="1" cap="all" dirty="0" smtClean="0"/>
              <a:t>2004-2017</a:t>
            </a:r>
            <a:r>
              <a:rPr lang="es-ES" sz="3200" b="1" cap="all" baseline="30000" dirty="0" smtClean="0"/>
              <a:t/>
            </a:r>
            <a:br>
              <a:rPr lang="es-ES" sz="3200" b="1" cap="all" baseline="30000" dirty="0" smtClean="0"/>
            </a:br>
            <a:r>
              <a:rPr lang="es-ES" sz="3200" b="1" cap="all" dirty="0" smtClean="0"/>
              <a:t>(US$ millones</a:t>
            </a:r>
            <a:r>
              <a:rPr lang="es-PE" sz="3200" cap="all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)</a:t>
            </a:r>
            <a:endParaRPr lang="es-PE" sz="3200" cap="al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26" y="2140814"/>
            <a:ext cx="8608947" cy="3529172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6363367" y="1672042"/>
            <a:ext cx="1409033" cy="7576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/>
          <p:cNvSpPr txBox="1"/>
          <p:nvPr/>
        </p:nvSpPr>
        <p:spPr>
          <a:xfrm>
            <a:off x="6329077" y="1776546"/>
            <a:ext cx="1378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 smtClean="0"/>
              <a:t>Línea 2-Metro</a:t>
            </a:r>
          </a:p>
          <a:p>
            <a:pPr algn="ctr"/>
            <a:r>
              <a:rPr lang="es-PE" sz="1400" dirty="0" smtClean="0"/>
              <a:t>Gasoducto</a:t>
            </a:r>
            <a:endParaRPr lang="es-PE" sz="1400" dirty="0"/>
          </a:p>
        </p:txBody>
      </p:sp>
      <p:cxnSp>
        <p:nvCxnSpPr>
          <p:cNvPr id="19" name="Conector recto de flecha 18"/>
          <p:cNvCxnSpPr/>
          <p:nvPr/>
        </p:nvCxnSpPr>
        <p:spPr>
          <a:xfrm flipH="1">
            <a:off x="6389493" y="2429687"/>
            <a:ext cx="429318" cy="2351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/>
          <p:cNvSpPr/>
          <p:nvPr/>
        </p:nvSpPr>
        <p:spPr>
          <a:xfrm>
            <a:off x="6962503" y="2882536"/>
            <a:ext cx="940526" cy="7576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CuadroTexto 22"/>
          <p:cNvSpPr txBox="1"/>
          <p:nvPr/>
        </p:nvSpPr>
        <p:spPr>
          <a:xfrm>
            <a:off x="6916632" y="3095641"/>
            <a:ext cx="1143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 smtClean="0"/>
              <a:t>“Lava Jato”</a:t>
            </a:r>
            <a:endParaRPr lang="es-PE" sz="1600" dirty="0"/>
          </a:p>
        </p:txBody>
      </p:sp>
      <p:cxnSp>
        <p:nvCxnSpPr>
          <p:cNvPr id="25" name="Conector recto de flecha 24"/>
          <p:cNvCxnSpPr/>
          <p:nvPr/>
        </p:nvCxnSpPr>
        <p:spPr>
          <a:xfrm>
            <a:off x="7432766" y="3640181"/>
            <a:ext cx="0" cy="9448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7432766" y="3640181"/>
            <a:ext cx="627018" cy="110163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4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uadroTexto 11"/>
          <p:cNvSpPr txBox="1"/>
          <p:nvPr/>
        </p:nvSpPr>
        <p:spPr>
          <a:xfrm>
            <a:off x="465161" y="6125851"/>
            <a:ext cx="1949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Fuente: PROINVERSION.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1470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Obra Pública vs APP</a:t>
            </a:r>
            <a:endParaRPr lang="es-PE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700808"/>
            <a:ext cx="8659364" cy="3746939"/>
          </a:xfrm>
          <a:prstGeom prst="rect">
            <a:avLst/>
          </a:prstGeom>
        </p:spPr>
      </p:pic>
      <p:pic>
        <p:nvPicPr>
          <p:cNvPr id="5" name="3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857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es-PE" sz="3600" b="1" cap="all" dirty="0" smtClean="0"/>
              <a:t>5. </a:t>
            </a:r>
            <a:r>
              <a:rPr lang="es-PE" sz="3600" b="1" cap="all" dirty="0" smtClean="0"/>
              <a:t>Conclusiones y recomendaciones</a:t>
            </a:r>
            <a:endParaRPr lang="es-PE" sz="3600" b="1" cap="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PE" sz="2400" dirty="0"/>
              <a:t>El análisis de la brecha horizontal </a:t>
            </a:r>
            <a:r>
              <a:rPr lang="es-PE" sz="2400" dirty="0" smtClean="0"/>
              <a:t>permite </a:t>
            </a:r>
            <a:r>
              <a:rPr lang="es-PE" sz="2400" dirty="0"/>
              <a:t>concluir que </a:t>
            </a:r>
            <a:r>
              <a:rPr lang="es-PE" sz="2400" dirty="0" smtClean="0"/>
              <a:t>el país está </a:t>
            </a:r>
            <a:r>
              <a:rPr lang="es-PE" sz="2400" dirty="0"/>
              <a:t>aún lejos de los niveles de infraestructura a los que </a:t>
            </a:r>
            <a:r>
              <a:rPr lang="es-PE" sz="2400" dirty="0" smtClean="0"/>
              <a:t>debería apuntar.</a:t>
            </a:r>
          </a:p>
          <a:p>
            <a:pPr algn="just"/>
            <a:r>
              <a:rPr lang="es-PE" sz="2400" dirty="0" smtClean="0"/>
              <a:t>El </a:t>
            </a:r>
            <a:r>
              <a:rPr lang="es-PE" sz="2400" dirty="0"/>
              <a:t>costo de realizar las inversiones para cerrar la brecha estimada representa en promedio 8.27% del PBI anual, mientras que los beneficios totales estimados alcanzan 15.5% del PBI promedio </a:t>
            </a:r>
            <a:r>
              <a:rPr lang="es-PE" sz="2400" dirty="0" smtClean="0"/>
              <a:t>anual.</a:t>
            </a:r>
            <a:endParaRPr lang="es-PE" sz="2400" dirty="0"/>
          </a:p>
          <a:p>
            <a:pPr algn="just"/>
            <a:r>
              <a:rPr lang="es-PE" sz="2400" b="1" dirty="0" smtClean="0"/>
              <a:t>TEMA URGENTE</a:t>
            </a:r>
            <a:r>
              <a:rPr lang="es-PE" sz="2400" dirty="0"/>
              <a:t>: Plan Nacional de </a:t>
            </a:r>
            <a:r>
              <a:rPr lang="es-PE" sz="2400" dirty="0" smtClean="0"/>
              <a:t>Infraestructura</a:t>
            </a:r>
            <a:endParaRPr lang="es-PE" sz="2400" dirty="0"/>
          </a:p>
          <a:p>
            <a:pPr algn="just"/>
            <a:r>
              <a:rPr lang="es-PE" sz="2400" dirty="0"/>
              <a:t>Fortalecer </a:t>
            </a:r>
            <a:r>
              <a:rPr lang="es-PE" sz="2400" dirty="0" smtClean="0"/>
              <a:t>las </a:t>
            </a:r>
            <a:r>
              <a:rPr lang="es-PE" sz="2400" dirty="0" smtClean="0"/>
              <a:t>capacidades </a:t>
            </a:r>
            <a:r>
              <a:rPr lang="es-PE" sz="2400" dirty="0"/>
              <a:t>del sector </a:t>
            </a:r>
            <a:r>
              <a:rPr lang="es-PE" sz="2400" dirty="0" smtClean="0"/>
              <a:t>público en APP.</a:t>
            </a:r>
            <a:endParaRPr lang="es-PE" sz="2400" dirty="0"/>
          </a:p>
          <a:p>
            <a:pPr algn="just"/>
            <a:endParaRPr lang="es-PE" sz="2400" dirty="0"/>
          </a:p>
          <a:p>
            <a:pPr algn="just"/>
            <a:endParaRPr lang="es-PE" sz="2400" dirty="0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12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b="1" dirty="0" smtClean="0"/>
              <a:t>1. INTRODUCCIÓN</a:t>
            </a:r>
            <a:endParaRPr lang="es-PE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5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Autofit/>
          </a:bodyPr>
          <a:lstStyle/>
          <a:p>
            <a:r>
              <a:rPr lang="es-PE" sz="3600" b="1" dirty="0" smtClean="0"/>
              <a:t>Ranking de Competitividad – 63 países</a:t>
            </a:r>
            <a:br>
              <a:rPr lang="es-PE" sz="3600" b="1" dirty="0" smtClean="0"/>
            </a:br>
            <a:r>
              <a:rPr lang="es-PE" sz="3600" b="1" dirty="0" smtClean="0"/>
              <a:t>(IMD 2017)</a:t>
            </a:r>
            <a:endParaRPr lang="es-PE" sz="3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30505"/>
            <a:ext cx="7866906" cy="318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ipse 2"/>
          <p:cNvSpPr/>
          <p:nvPr/>
        </p:nvSpPr>
        <p:spPr>
          <a:xfrm>
            <a:off x="7164288" y="4221088"/>
            <a:ext cx="57606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Elipse 3"/>
          <p:cNvSpPr/>
          <p:nvPr/>
        </p:nvSpPr>
        <p:spPr>
          <a:xfrm>
            <a:off x="2771800" y="3140968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183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Autofit/>
          </a:bodyPr>
          <a:lstStyle/>
          <a:p>
            <a:r>
              <a:rPr lang="es-PE" sz="2400" b="1" dirty="0"/>
              <a:t>INDICADOR INTERNACIONAL DE CALIDAD DE LA INFRAESTRUCTURA, 2015 – 2016</a:t>
            </a:r>
            <a:r>
              <a:rPr lang="es-PE" sz="2400" dirty="0"/>
              <a:t/>
            </a:r>
            <a:br>
              <a:rPr lang="es-PE" sz="2400" dirty="0"/>
            </a:br>
            <a:r>
              <a:rPr lang="es-PE" sz="2400" b="1" dirty="0"/>
              <a:t>(valores del índice entre 1 y 7</a:t>
            </a:r>
            <a:r>
              <a:rPr lang="es-PE" sz="2400" b="1" dirty="0" smtClean="0"/>
              <a:t>)</a:t>
            </a:r>
            <a:endParaRPr lang="es-PE" sz="24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272808" cy="4680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4 Rectángulo"/>
          <p:cNvSpPr/>
          <p:nvPr/>
        </p:nvSpPr>
        <p:spPr>
          <a:xfrm>
            <a:off x="1043608" y="6505599"/>
            <a:ext cx="6696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Fuente</a:t>
            </a:r>
            <a:r>
              <a:rPr lang="en-US" sz="1400" dirty="0"/>
              <a:t>: Global Competitiveness Report 2015 – 2016, </a:t>
            </a:r>
            <a:r>
              <a:rPr lang="en-US" sz="1400" i="1" dirty="0"/>
              <a:t>World Economic Forum</a:t>
            </a:r>
            <a:r>
              <a:rPr lang="en-US" sz="1400" dirty="0"/>
              <a:t>.</a:t>
            </a:r>
            <a:endParaRPr lang="es-PE" sz="1400" dirty="0"/>
          </a:p>
        </p:txBody>
      </p:sp>
      <p:pic>
        <p:nvPicPr>
          <p:cNvPr id="6" name="5 Imagen" descr="D:\Escuela de Gestion Publica\logo egp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ipse 2"/>
          <p:cNvSpPr/>
          <p:nvPr/>
        </p:nvSpPr>
        <p:spPr>
          <a:xfrm>
            <a:off x="5940152" y="3284984"/>
            <a:ext cx="36004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99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13792"/>
            <a:ext cx="8229600" cy="1143000"/>
          </a:xfrm>
        </p:spPr>
        <p:txBody>
          <a:bodyPr>
            <a:noAutofit/>
          </a:bodyPr>
          <a:lstStyle/>
          <a:p>
            <a:r>
              <a:rPr lang="es-PE" sz="2400" b="1" dirty="0"/>
              <a:t>PUNTAJE GENERAL DE PREDISPOSICIÓN PARA EL DESARROLLO DE </a:t>
            </a:r>
            <a:r>
              <a:rPr lang="es-PE" sz="2400" b="1" dirty="0" smtClean="0"/>
              <a:t>APP</a:t>
            </a:r>
            <a:endParaRPr lang="es-PE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861791"/>
              </p:ext>
            </p:extLst>
          </p:nvPr>
        </p:nvGraphicFramePr>
        <p:xfrm>
          <a:off x="1852488" y="1402730"/>
          <a:ext cx="5455816" cy="4834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Ranking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País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>
                          <a:solidFill>
                            <a:schemeClr val="tx1"/>
                          </a:solidFill>
                          <a:effectLst/>
                        </a:rPr>
                        <a:t>Puntaje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Variación respecto año 2012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Chile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76.6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+ 0.2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Brasil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75.4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+ 3.8</a:t>
                      </a:r>
                      <a:endParaRPr lang="es-PE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PE" sz="16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FF0000"/>
                          </a:solidFill>
                          <a:effectLst/>
                        </a:rPr>
                        <a:t>Perú</a:t>
                      </a:r>
                      <a:endParaRPr lang="es-PE" sz="24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FF0000"/>
                          </a:solidFill>
                          <a:effectLst/>
                        </a:rPr>
                        <a:t>70.5</a:t>
                      </a:r>
                      <a:endParaRPr lang="es-PE" sz="24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FF0000"/>
                          </a:solidFill>
                          <a:effectLst/>
                        </a:rPr>
                        <a:t>+ 0.9</a:t>
                      </a:r>
                      <a:endParaRPr lang="es-PE" sz="24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México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67.8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+ 4.8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Colombia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61.0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+ 1.4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Uruguay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52.9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+ 3.4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Guatemala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46.3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+ 2.8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Jamaica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44.4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+ 14.1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El Salvador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41.6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+ 2.3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Costa Rica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39.0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Honduras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37.7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+ 3.7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Paraguay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37.0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+ 7.1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Trinidad y Tobago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37.0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+ 2.6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Panamá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34.0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República Dominicana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24.2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- 1.8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Ecuador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22.1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+ 2.1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Nicaragua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20.6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Argentina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16.0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- 1.6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1622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1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Venezuela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3.2</a:t>
                      </a:r>
                      <a:endParaRPr lang="es-PE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-2.1</a:t>
                      </a:r>
                      <a:endParaRPr lang="es-PE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835696" y="6250086"/>
            <a:ext cx="6120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/>
              <a:t>Niveles de predisposición según puntajes: Maduro (80 – 100), Desarrollado (60 – 79.9), Emergente (30 – 59.9), Naciente (0 – 29.9).</a:t>
            </a:r>
          </a:p>
          <a:p>
            <a:r>
              <a:rPr lang="es-PE" sz="1200" dirty="0"/>
              <a:t>Fuente: IEU (2014).</a:t>
            </a:r>
          </a:p>
          <a:p>
            <a:r>
              <a:rPr lang="es-PE" dirty="0"/>
              <a:t> </a:t>
            </a:r>
          </a:p>
        </p:txBody>
      </p:sp>
      <p:pic>
        <p:nvPicPr>
          <p:cNvPr id="6" name="5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3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r>
              <a:rPr lang="es-PE" sz="2800" b="1" cap="all" dirty="0" smtClean="0"/>
              <a:t>Marco Normativo de la inversión</a:t>
            </a:r>
            <a:endParaRPr lang="es-PE" sz="2800" b="1" cap="all" dirty="0"/>
          </a:p>
        </p:txBody>
      </p:sp>
      <p:sp>
        <p:nvSpPr>
          <p:cNvPr id="5" name="4 Rectángulo"/>
          <p:cNvSpPr/>
          <p:nvPr/>
        </p:nvSpPr>
        <p:spPr>
          <a:xfrm>
            <a:off x="467544" y="600154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PE" sz="1400" dirty="0">
                <a:solidFill>
                  <a:prstClr val="black"/>
                </a:solidFill>
                <a:cs typeface="Arial" charset="0"/>
              </a:rPr>
              <a:t>Fuente: MEF, Congreso de la </a:t>
            </a:r>
            <a:r>
              <a:rPr lang="es-PE" sz="1400" dirty="0" smtClean="0">
                <a:solidFill>
                  <a:prstClr val="black"/>
                </a:solidFill>
                <a:cs typeface="Arial" charset="0"/>
              </a:rPr>
              <a:t>República</a:t>
            </a:r>
            <a:r>
              <a:rPr lang="es-PE" sz="1400" dirty="0" smtClean="0">
                <a:solidFill>
                  <a:prstClr val="black"/>
                </a:solidFill>
              </a:rPr>
              <a:t>.</a:t>
            </a:r>
            <a:endParaRPr lang="es-PE" sz="14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6" name="5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63229"/>
            <a:ext cx="8060715" cy="448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1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DL 1362 (23-07-18)</a:t>
            </a:r>
            <a:endParaRPr lang="es-PE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E" dirty="0"/>
              <a:t>Después de haber publicado un Texto Único Ordenado en agosto de 2017, que fusionaba los Decretos Legislativos 1224 y </a:t>
            </a:r>
            <a:r>
              <a:rPr lang="es-PE" dirty="0" smtClean="0"/>
              <a:t>1251.</a:t>
            </a:r>
            <a:endParaRPr lang="es-PE" dirty="0" smtClean="0"/>
          </a:p>
          <a:p>
            <a:r>
              <a:rPr lang="es-PE" dirty="0" smtClean="0"/>
              <a:t>Regresa </a:t>
            </a:r>
            <a:r>
              <a:rPr lang="es-PE" dirty="0"/>
              <a:t>a una composición del Consejo Directivo de PROINVERSION conformado por cinco </a:t>
            </a:r>
            <a:r>
              <a:rPr lang="es-PE" dirty="0" smtClean="0"/>
              <a:t>ministros.</a:t>
            </a:r>
            <a:endParaRPr lang="es-PE" dirty="0" smtClean="0"/>
          </a:p>
          <a:p>
            <a:r>
              <a:rPr lang="es-PE" dirty="0"/>
              <a:t>P</a:t>
            </a:r>
            <a:r>
              <a:rPr lang="es-PE" dirty="0" smtClean="0"/>
              <a:t>osibilidad </a:t>
            </a:r>
            <a:r>
              <a:rPr lang="es-PE" dirty="0"/>
              <a:t>de </a:t>
            </a:r>
            <a:r>
              <a:rPr lang="es-PE" dirty="0" err="1"/>
              <a:t>tercerizar</a:t>
            </a:r>
            <a:r>
              <a:rPr lang="es-PE" dirty="0"/>
              <a:t> algunos aspectos del proceso de </a:t>
            </a:r>
            <a:r>
              <a:rPr lang="es-PE" dirty="0" smtClean="0"/>
              <a:t>APP.</a:t>
            </a:r>
            <a:endParaRPr lang="es-PE" dirty="0" smtClean="0"/>
          </a:p>
          <a:p>
            <a:r>
              <a:rPr lang="es-PE" dirty="0" smtClean="0"/>
              <a:t>Incorpora </a:t>
            </a:r>
            <a:r>
              <a:rPr lang="es-PE" dirty="0"/>
              <a:t>el tema del “Diálogo Competitivo</a:t>
            </a:r>
            <a:r>
              <a:rPr lang="es-PE" dirty="0" smtClean="0"/>
              <a:t>”.</a:t>
            </a:r>
            <a:endParaRPr lang="es-PE" dirty="0" smtClean="0"/>
          </a:p>
          <a:p>
            <a:r>
              <a:rPr lang="es-PE" dirty="0" smtClean="0"/>
              <a:t>Falta publicar el Reglamento.</a:t>
            </a:r>
          </a:p>
          <a:p>
            <a:endParaRPr lang="es-PE" dirty="0"/>
          </a:p>
        </p:txBody>
      </p:sp>
      <p:pic>
        <p:nvPicPr>
          <p:cNvPr id="4" name="5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36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E" b="1" dirty="0" smtClean="0"/>
              <a:t>2. PERU vs AMERICA LATINA: INDICADORES DE INFRAESTRUCTURA</a:t>
            </a:r>
            <a:endParaRPr lang="es-PE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4" name="3 Imagen" descr="D:\Escuela de Gestion Publica\logo egp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194421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5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734</Words>
  <Application>Microsoft Office PowerPoint</Application>
  <PresentationFormat>Presentación en pantalla (4:3)</PresentationFormat>
  <Paragraphs>201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Book Antiqua</vt:lpstr>
      <vt:lpstr>Calibri</vt:lpstr>
      <vt:lpstr>Times New Roman</vt:lpstr>
      <vt:lpstr>Tema de Office</vt:lpstr>
      <vt:lpstr>       LA BRECHA DE INFRAESTRUCTURA        </vt:lpstr>
      <vt:lpstr>INDICE</vt:lpstr>
      <vt:lpstr>1. INTRODUCCIÓN</vt:lpstr>
      <vt:lpstr>Ranking de Competitividad – 63 países (IMD 2017)</vt:lpstr>
      <vt:lpstr>INDICADOR INTERNACIONAL DE CALIDAD DE LA INFRAESTRUCTURA, 2015 – 2016 (valores del índice entre 1 y 7)</vt:lpstr>
      <vt:lpstr>PUNTAJE GENERAL DE PREDISPOSICIÓN PARA EL DESARROLLO DE APP</vt:lpstr>
      <vt:lpstr>Marco Normativo de la inversión</vt:lpstr>
      <vt:lpstr>DL 1362 (23-07-18)</vt:lpstr>
      <vt:lpstr>2. PERU vs AMERICA LATINA: INDICADORES DE INFRAESTRUCTURA</vt:lpstr>
      <vt:lpstr>América Latina: composición de la red vial, 2015 (En porcentajes de la red total)</vt:lpstr>
      <vt:lpstr>Evolución de la red ferroviaria total, 2007-2015 (En kilómetros y porcentajes)</vt:lpstr>
      <vt:lpstr>Países de América Latina: proporción de la población con acceso a electricidad, 2014 (En porcentajes de la población total)</vt:lpstr>
      <vt:lpstr>Países de América Latina: proporción de usuarios de Internet respecto a la población, 2010-2015 (En porcentajes de la población)</vt:lpstr>
      <vt:lpstr>Países de América Latina: proporción de la población con acceso a fuentes de agua para consumo mejoradas de tipo al menos básicas, 2015 (En porcentajes de la población total de cada país)</vt:lpstr>
      <vt:lpstr>Países de América Latina: proporción de la población rural con acceso a fuentes de agua para consumo mejoradas de tipo al menos básicas, 2015 (En porcentajes de la población rural de cada país)</vt:lpstr>
      <vt:lpstr>3. BRECHA DE INFRAESTRUCTURA</vt:lpstr>
      <vt:lpstr>Definición de Brecha</vt:lpstr>
      <vt:lpstr>Presentación de PowerPoint</vt:lpstr>
      <vt:lpstr>Brecha de infraestructura, 2016-2025 (US$ Millones)</vt:lpstr>
      <vt:lpstr>COSTO DEL CIERRE DE LA BRECHA DE INFRAESTRUCTURA, 2016-2025 (% del PBI)</vt:lpstr>
      <vt:lpstr>Avances de la Reconstrucción</vt:lpstr>
      <vt:lpstr>4. SITUACIÓN ACTUAL </vt:lpstr>
      <vt:lpstr>Evolución de Proyectos APP Adjudicados 2004-2017 (US$ millones)</vt:lpstr>
      <vt:lpstr>Obra Pública vs APP</vt:lpstr>
      <vt:lpstr>5. Conclusiones y recomendaciones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NACIONAL DE INFRAESTRUCTURA 2016 - 2025         3 de noviembre de 2015</dc:title>
  <dc:creator>UP</dc:creator>
  <cp:lastModifiedBy>base</cp:lastModifiedBy>
  <cp:revision>97</cp:revision>
  <dcterms:created xsi:type="dcterms:W3CDTF">2015-10-24T17:28:38Z</dcterms:created>
  <dcterms:modified xsi:type="dcterms:W3CDTF">2018-09-02T16:52:06Z</dcterms:modified>
</cp:coreProperties>
</file>